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handoutMasterIdLst>
    <p:handoutMasterId r:id="rId5"/>
  </p:handoutMasterIdLst>
  <p:sldIdLst>
    <p:sldId id="323" r:id="rId2"/>
    <p:sldId id="324" r:id="rId3"/>
  </p:sldIdLst>
  <p:sldSz cx="10287000" cy="6858000" type="35mm"/>
  <p:notesSz cx="7099300" cy="10234613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00"/>
    <a:srgbClr val="FF8001"/>
    <a:srgbClr val="DF21A9"/>
    <a:srgbClr val="3333FF"/>
    <a:srgbClr val="000000"/>
    <a:srgbClr val="CC3300"/>
    <a:srgbClr val="3333CC"/>
    <a:srgbClr val="00330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89" autoAdjust="0"/>
    <p:restoredTop sz="83678" autoAdjust="0"/>
  </p:normalViewPr>
  <p:slideViewPr>
    <p:cSldViewPr>
      <p:cViewPr varScale="1">
        <p:scale>
          <a:sx n="95" d="100"/>
          <a:sy n="95" d="100"/>
        </p:scale>
        <p:origin x="1632" y="78"/>
      </p:cViewPr>
      <p:guideLst>
        <p:guide orient="horz" pos="2160"/>
        <p:guide pos="32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77137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0" tIns="47535" rIns="95070" bIns="47535" numCol="1" anchor="t" anchorCtr="0" compatLnSpc="1">
            <a:prstTxWarp prst="textNoShape">
              <a:avLst/>
            </a:prstTxWarp>
          </a:bodyPr>
          <a:lstStyle>
            <a:lvl1pPr>
              <a:defRPr kumimoji="1"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0506" y="1"/>
            <a:ext cx="3077137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0" tIns="47535" rIns="95070" bIns="47535" numCol="1" anchor="t" anchorCtr="0" compatLnSpc="1">
            <a:prstTxWarp prst="textNoShape">
              <a:avLst/>
            </a:prstTxWarp>
          </a:bodyPr>
          <a:lstStyle>
            <a:lvl1pPr algn="r">
              <a:defRPr kumimoji="1"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238"/>
            <a:ext cx="3077137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0" tIns="47535" rIns="95070" bIns="47535" numCol="1" anchor="b" anchorCtr="0" compatLnSpc="1">
            <a:prstTxWarp prst="textNoShape">
              <a:avLst/>
            </a:prstTxWarp>
          </a:bodyPr>
          <a:lstStyle>
            <a:lvl1pPr>
              <a:defRPr kumimoji="1"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0506" y="9721238"/>
            <a:ext cx="3077137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0" tIns="47535" rIns="95070" bIns="47535" numCol="1" anchor="b" anchorCtr="0" compatLnSpc="1">
            <a:prstTxWarp prst="textNoShape">
              <a:avLst/>
            </a:prstTxWarp>
          </a:bodyPr>
          <a:lstStyle>
            <a:lvl1pPr algn="r">
              <a:defRPr kumimoji="1" sz="1200" smtClean="0">
                <a:latin typeface="Arial" pitchFamily="34" charset="0"/>
              </a:defRPr>
            </a:lvl1pPr>
          </a:lstStyle>
          <a:p>
            <a:pPr>
              <a:defRPr/>
            </a:pPr>
            <a:fld id="{16D4520E-3AA0-4D44-B297-CC6526A1B5A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9456336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77137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0" tIns="47535" rIns="95070" bIns="47535" numCol="1" anchor="t" anchorCtr="0" compatLnSpc="1">
            <a:prstTxWarp prst="textNoShape">
              <a:avLst/>
            </a:prstTxWarp>
          </a:bodyPr>
          <a:lstStyle>
            <a:lvl1pPr>
              <a:defRPr kumimoji="1"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0506" y="1"/>
            <a:ext cx="3077137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0" tIns="47535" rIns="95070" bIns="47535" numCol="1" anchor="t" anchorCtr="0" compatLnSpc="1">
            <a:prstTxWarp prst="textNoShape">
              <a:avLst/>
            </a:prstTxWarp>
          </a:bodyPr>
          <a:lstStyle>
            <a:lvl1pPr algn="r">
              <a:defRPr kumimoji="1"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73100" y="768350"/>
            <a:ext cx="5753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599" y="4862265"/>
            <a:ext cx="5680103" cy="460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0" tIns="47535" rIns="95070" bIns="475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706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238"/>
            <a:ext cx="3077137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0" tIns="47535" rIns="95070" bIns="47535" numCol="1" anchor="b" anchorCtr="0" compatLnSpc="1">
            <a:prstTxWarp prst="textNoShape">
              <a:avLst/>
            </a:prstTxWarp>
          </a:bodyPr>
          <a:lstStyle>
            <a:lvl1pPr>
              <a:defRPr kumimoji="1"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06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0506" y="9721238"/>
            <a:ext cx="3077137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0" tIns="47535" rIns="95070" bIns="47535" numCol="1" anchor="b" anchorCtr="0" compatLnSpc="1">
            <a:prstTxWarp prst="textNoShape">
              <a:avLst/>
            </a:prstTxWarp>
          </a:bodyPr>
          <a:lstStyle>
            <a:lvl1pPr algn="r">
              <a:defRPr kumimoji="1" sz="1200" smtClean="0">
                <a:latin typeface="Arial" pitchFamily="34" charset="0"/>
              </a:defRPr>
            </a:lvl1pPr>
          </a:lstStyle>
          <a:p>
            <a:pPr>
              <a:defRPr/>
            </a:pPr>
            <a:fld id="{F557091F-6510-4BAD-BD61-93594F3357E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2676588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821589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457201" y="511176"/>
            <a:ext cx="8153400" cy="1012825"/>
          </a:xfrm>
        </p:spPr>
        <p:txBody>
          <a:bodyPr anchor="ctr"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533400" y="1752600"/>
            <a:ext cx="6662738" cy="990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xfrm>
            <a:off x="1560513" y="6357938"/>
            <a:ext cx="2143125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xfrm>
            <a:off x="4187827" y="6357938"/>
            <a:ext cx="2555875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zh-TW"/>
              <a:t>0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72338" y="6361113"/>
            <a:ext cx="2144712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7B1C19E-10AF-4CDF-B0BC-AA35C69E654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0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0EE6CD-2626-48C8-A1BF-CEFD43B90ED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324601" y="457200"/>
            <a:ext cx="1981200" cy="56388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81001" y="457200"/>
            <a:ext cx="5791200" cy="56388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0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F8B255-FEE6-4EB7-8477-236CD71D4F9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81001" y="457200"/>
            <a:ext cx="79248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457200" y="1676400"/>
            <a:ext cx="7848600" cy="4419600"/>
          </a:xfrm>
        </p:spPr>
        <p:txBody>
          <a:bodyPr/>
          <a:lstStyle/>
          <a:p>
            <a:pPr lvl="0"/>
            <a:endParaRPr lang="zh-TW" altLang="en-US" noProof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0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C6A5E1-080A-4848-873C-E213FFFBD95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0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DB39AE-BE95-43D5-9CA0-75FFC89BAAB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0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3B8B29-8D5F-4F6F-B592-78D94E15A8D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38481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457700" y="1676400"/>
            <a:ext cx="38481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0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6319E0-F879-4BD4-8B79-39D91DDC69F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0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7AF143-F9D3-4A9E-A924-AA542B3B6D8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0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AFDB0D-6DF5-42F4-AFC7-674A4D60178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0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C5DD5E-5C11-46A4-A0D4-B6725885948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0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2A342D-A4AF-4AC5-8849-CA253AB85DA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0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EBD2EA-03DE-47A6-9AEE-8BA48F86C1B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676400"/>
            <a:ext cx="8829675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1225" y="6373813"/>
            <a:ext cx="2143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24250" y="6376988"/>
            <a:ext cx="3471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r>
              <a:rPr lang="en-US" altLang="zh-TW"/>
              <a:t>0</a:t>
            </a:r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13625" y="6376988"/>
            <a:ext cx="24685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CD465B88-EB2D-4DEA-B385-E4AE1C7716A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428625" y="457200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6" r:id="rId2"/>
    <p:sldLayoutId id="2147483695" r:id="rId3"/>
    <p:sldLayoutId id="2147483694" r:id="rId4"/>
    <p:sldLayoutId id="2147483693" r:id="rId5"/>
    <p:sldLayoutId id="2147483692" r:id="rId6"/>
    <p:sldLayoutId id="2147483691" r:id="rId7"/>
    <p:sldLayoutId id="2147483690" r:id="rId8"/>
    <p:sldLayoutId id="2147483689" r:id="rId9"/>
    <p:sldLayoutId id="2147483688" r:id="rId10"/>
    <p:sldLayoutId id="2147483687" r:id="rId11"/>
    <p:sldLayoutId id="2147483686" r:id="rId12"/>
  </p:sldLayoutIdLst>
  <p:hf sldNum="0" hdr="0" ft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華康儷粗黑" pitchFamily="49" charset="-12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華康儷粗黑" pitchFamily="49" charset="-12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華康儷粗黑" pitchFamily="49" charset="-12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華康儷粗黑" pitchFamily="49" charset="-12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華康儷粗黑" pitchFamily="49" charset="-12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華康儷粗黑" pitchFamily="49" charset="-12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華康儷粗黑" pitchFamily="49" charset="-12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ea typeface="華康儷粗黑" pitchFamily="49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99FF"/>
        </a:buClr>
        <a:buSzPct val="130000"/>
        <a:buFont typeface="Wingdings" pitchFamily="2" charset="2"/>
        <a:buBlip>
          <a:blip r:embed="rId15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9FF"/>
        </a:buClr>
        <a:buSzPct val="130000"/>
        <a:buFont typeface="Wingdings" pitchFamily="2" charset="2"/>
        <a:buBlip>
          <a:blip r:embed="rId15"/>
        </a:buBlip>
        <a:defRPr sz="2800">
          <a:solidFill>
            <a:schemeClr val="tx1"/>
          </a:solidFill>
          <a:latin typeface="+mn-lt"/>
          <a:ea typeface="+mn-ea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rgbClr val="0099FF"/>
        </a:buClr>
        <a:buSzPct val="130000"/>
        <a:buFont typeface="Wingdings" pitchFamily="2" charset="2"/>
        <a:buBlip>
          <a:blip r:embed="rId15"/>
        </a:buBlip>
        <a:defRPr sz="2400">
          <a:solidFill>
            <a:schemeClr val="tx1"/>
          </a:solidFill>
          <a:latin typeface="+mn-lt"/>
          <a:ea typeface="+mn-ea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rgbClr val="0099FF"/>
        </a:buClr>
        <a:buSzPct val="13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latin typeface="+mn-lt"/>
          <a:ea typeface="+mn-ea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rgbClr val="0099FF"/>
        </a:buClr>
        <a:buSzPct val="130000"/>
        <a:buFont typeface="Wingdings" pitchFamily="2" charset="2"/>
        <a:buBlip>
          <a:blip r:embed="rId15"/>
        </a:buBlip>
        <a:defRPr>
          <a:solidFill>
            <a:schemeClr val="tx1"/>
          </a:solidFill>
          <a:latin typeface="+mn-lt"/>
          <a:ea typeface="+mn-ea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rgbClr val="0099FF"/>
        </a:buClr>
        <a:buSzPct val="130000"/>
        <a:buFont typeface="Wingdings" pitchFamily="2" charset="2"/>
        <a:buBlip>
          <a:blip r:embed="rId15"/>
        </a:buBlip>
        <a:defRPr>
          <a:solidFill>
            <a:schemeClr val="tx1"/>
          </a:solidFill>
          <a:latin typeface="+mn-lt"/>
          <a:ea typeface="+mn-ea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rgbClr val="0099FF"/>
        </a:buClr>
        <a:buSzPct val="130000"/>
        <a:buFont typeface="Wingdings" pitchFamily="2" charset="2"/>
        <a:buBlip>
          <a:blip r:embed="rId15"/>
        </a:buBlip>
        <a:defRPr>
          <a:solidFill>
            <a:schemeClr val="tx1"/>
          </a:solidFill>
          <a:latin typeface="+mn-lt"/>
          <a:ea typeface="+mn-ea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rgbClr val="0099FF"/>
        </a:buClr>
        <a:buSzPct val="130000"/>
        <a:buFont typeface="Wingdings" pitchFamily="2" charset="2"/>
        <a:buBlip>
          <a:blip r:embed="rId15"/>
        </a:buBlip>
        <a:defRPr>
          <a:solidFill>
            <a:schemeClr val="tx1"/>
          </a:solidFill>
          <a:latin typeface="+mn-lt"/>
          <a:ea typeface="+mn-ea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rgbClr val="0099FF"/>
        </a:buClr>
        <a:buSzPct val="130000"/>
        <a:buFont typeface="Wingdings" pitchFamily="2" charset="2"/>
        <a:buBlip>
          <a:blip r:embed="rId15"/>
        </a:buBlip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package" Target="../embeddings/Microsoft_Word_Document.docx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物件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3237947"/>
              </p:ext>
            </p:extLst>
          </p:nvPr>
        </p:nvGraphicFramePr>
        <p:xfrm>
          <a:off x="531813" y="1552575"/>
          <a:ext cx="8793162" cy="428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Document" r:id="rId4" imgW="10518272" imgH="5194856" progId="Word.Document.12">
                  <p:embed/>
                </p:oleObj>
              </mc:Choice>
              <mc:Fallback>
                <p:oleObj name="Document" r:id="rId4" imgW="10518272" imgH="5194856" progId="Word.Document.12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813" y="1552575"/>
                        <a:ext cx="8793162" cy="4284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3996236"/>
              </p:ext>
            </p:extLst>
          </p:nvPr>
        </p:nvGraphicFramePr>
        <p:xfrm>
          <a:off x="1000096" y="1714488"/>
          <a:ext cx="7643866" cy="4143404"/>
        </p:xfrm>
        <a:graphic>
          <a:graphicData uri="http://schemas.openxmlformats.org/drawingml/2006/table">
            <a:tbl>
              <a:tblPr/>
              <a:tblGrid>
                <a:gridCol w="19106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106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112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112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071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b="1" kern="100" dirty="0">
                          <a:latin typeface="Cambria"/>
                          <a:ea typeface="標楷體"/>
                          <a:cs typeface="Times New Roman"/>
                        </a:rPr>
                        <a:t>General</a:t>
                      </a:r>
                      <a:endParaRPr lang="zh-TW" sz="9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2852" marR="52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b="1" kern="100">
                          <a:latin typeface="Cambria"/>
                          <a:ea typeface="標楷體"/>
                          <a:cs typeface="Times New Roman"/>
                        </a:rPr>
                        <a:t>Biosensors</a:t>
                      </a:r>
                      <a:endParaRPr lang="zh-TW" sz="9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2852" marR="52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b="1" kern="100">
                          <a:latin typeface="Cambria"/>
                          <a:ea typeface="標楷體"/>
                          <a:cs typeface="Times New Roman"/>
                        </a:rPr>
                        <a:t>Biomaterials </a:t>
                      </a:r>
                      <a:endParaRPr lang="zh-TW" sz="9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2852" marR="52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b="1" kern="100">
                          <a:latin typeface="Cambria"/>
                          <a:ea typeface="標楷體"/>
                          <a:cs typeface="Times New Roman"/>
                        </a:rPr>
                        <a:t>Micro- and Nano Medicines</a:t>
                      </a:r>
                      <a:endParaRPr lang="zh-TW" sz="9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52852" marR="52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362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 Seminar</a:t>
                      </a: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 Thesis </a:t>
                      </a:r>
                      <a:endParaRPr lang="zh-TW" sz="900" kern="1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 Clinical Bioengineering </a:t>
                      </a: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 Theories and Practices in  </a:t>
                      </a: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     Drafting Patent </a:t>
                      </a: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 Practical Skills of the Design  </a:t>
                      </a: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     and Development of  </a:t>
                      </a: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     Medical Devices</a:t>
                      </a: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 Workshop Practice on  </a:t>
                      </a: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     Medical Device Regulations</a:t>
                      </a: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 Patent Technical Analysis:  </a:t>
                      </a: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     Theory and Practices </a:t>
                      </a: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</a:txBody>
                  <a:tcPr marL="52852" marR="52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182563" lvl="0" indent="-182563">
                        <a:spcAft>
                          <a:spcPts val="0"/>
                        </a:spcAft>
                        <a:buFont typeface="Wingdings"/>
                        <a:buChar char=""/>
                        <a:tabLst>
                          <a:tab pos="206375" algn="l"/>
                          <a:tab pos="386080" algn="l"/>
                        </a:tabLs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Point-of-Care Diagnostics</a:t>
                      </a: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  <a:p>
                      <a:pPr marL="182563" lvl="0" indent="-182563">
                        <a:spcAft>
                          <a:spcPts val="0"/>
                        </a:spcAft>
                        <a:buFont typeface="Wingdings"/>
                        <a:buChar char=""/>
                        <a:tabLst>
                          <a:tab pos="295910" algn="l"/>
                          <a:tab pos="457200" algn="l"/>
                        </a:tabLs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Introduction to Molecular  </a:t>
                      </a: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  <a:p>
                      <a:pPr marL="179070"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   Imaging</a:t>
                      </a:r>
                    </a:p>
                    <a:p>
                      <a:pPr marL="177800" indent="-177800">
                        <a:spcAft>
                          <a:spcPts val="0"/>
                        </a:spcAft>
                        <a:buFont typeface="Wingdings" pitchFamily="2" charset="2"/>
                        <a:buChar char="u"/>
                      </a:pPr>
                      <a:r>
                        <a:rPr lang="en-US" sz="9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Biomedical sensing technology and statistical analysis</a:t>
                      </a:r>
                    </a:p>
                    <a:p>
                      <a:pPr marL="177800" indent="-177800">
                        <a:spcAft>
                          <a:spcPts val="0"/>
                        </a:spcAft>
                        <a:buFont typeface="Wingdings" pitchFamily="2" charset="2"/>
                        <a:buChar char="u"/>
                      </a:pPr>
                      <a:r>
                        <a:rPr lang="en-US" sz="900" kern="12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Biomedical sensors in translational medicine analysis</a:t>
                      </a:r>
                    </a:p>
                    <a:p>
                      <a:pPr marL="177800" indent="-177800">
                        <a:spcAft>
                          <a:spcPts val="0"/>
                        </a:spcAft>
                        <a:buFont typeface="Wingdings" pitchFamily="2" charset="2"/>
                        <a:buChar char="u"/>
                      </a:pPr>
                      <a:r>
                        <a:rPr lang="en-US" sz="900" kern="1200" dirty="0" err="1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IoT</a:t>
                      </a:r>
                      <a:r>
                        <a:rPr lang="en-US" sz="900" kern="12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biomedical sensing </a:t>
                      </a:r>
                      <a:r>
                        <a:rPr lang="en-US" sz="900" kern="1200" dirty="0" err="1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platformsin</a:t>
                      </a:r>
                      <a:r>
                        <a:rPr lang="en-US" sz="900" kern="12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translational medicine application</a:t>
                      </a:r>
                    </a:p>
                    <a:p>
                      <a:pPr marL="177800" indent="-177800">
                        <a:spcAft>
                          <a:spcPts val="0"/>
                        </a:spcAft>
                        <a:buFont typeface="Wingdings" pitchFamily="2" charset="2"/>
                        <a:buChar char="u"/>
                      </a:pPr>
                      <a:r>
                        <a:rPr lang="en-US" sz="900" kern="12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Preliminary study of medical imaging and application of image processing technology</a:t>
                      </a:r>
                    </a:p>
                    <a:p>
                      <a:pPr marL="177800" indent="-177800">
                        <a:spcAft>
                          <a:spcPts val="0"/>
                        </a:spcAft>
                        <a:buFont typeface="Wingdings" pitchFamily="2" charset="2"/>
                        <a:buChar char="u"/>
                      </a:pPr>
                      <a:r>
                        <a:rPr lang="en-US" altLang="zh-TW" sz="900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Precision biomedical sensing and data analysis</a:t>
                      </a:r>
                      <a:endParaRPr lang="en-US" sz="900" kern="12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  <a:p>
                      <a:pPr marL="179070">
                        <a:spcAft>
                          <a:spcPts val="0"/>
                        </a:spcAft>
                        <a:tabLst>
                          <a:tab pos="295910" algn="l"/>
                        </a:tabLst>
                      </a:pPr>
                      <a:endParaRPr lang="en-US" sz="900" kern="100" dirty="0"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  <a:p>
                      <a:pPr marL="177800" indent="-85725">
                        <a:spcAft>
                          <a:spcPts val="0"/>
                        </a:spcAft>
                        <a:tabLst>
                          <a:tab pos="295910" algn="l"/>
                        </a:tabLs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Optical  </a:t>
                      </a:r>
                      <a:r>
                        <a:rPr lang="en-US" sz="900" kern="100" dirty="0" err="1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Nanomaterials</a:t>
                      </a: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  <a:p>
                      <a:pPr marL="92075" indent="-65088">
                        <a:spcAft>
                          <a:spcPts val="0"/>
                        </a:spcAft>
                        <a:tabLst>
                          <a:tab pos="295910" algn="l"/>
                        </a:tabLs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	 Advanced </a:t>
                      </a:r>
                      <a:r>
                        <a:rPr lang="en-US" sz="900" kern="100" dirty="0" err="1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Microfluidic</a:t>
                      </a: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Systems </a:t>
                      </a:r>
                      <a:r>
                        <a:rPr lang="zh-TW" altLang="en-US" sz="900" kern="100" dirty="0">
                          <a:latin typeface="Cambria" panose="02040503050406030204" pitchFamily="18" charset="0"/>
                          <a:ea typeface="標楷體"/>
                          <a:cs typeface="Times New Roman"/>
                        </a:rPr>
                        <a:t>        </a:t>
                      </a:r>
                      <a:endParaRPr lang="en-US" altLang="zh-TW" sz="900" kern="100" dirty="0"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  <a:p>
                      <a:pPr marL="206375" marR="0" lvl="0" indent="-18034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95910" algn="l"/>
                        </a:tabLst>
                        <a:defRPr/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   Inorganic Materials and </a:t>
                      </a:r>
                      <a:endParaRPr lang="zh-TW" altLang="en-US" sz="900" kern="100" dirty="0">
                        <a:latin typeface="Cambria" panose="02040503050406030204" pitchFamily="18" charset="0"/>
                        <a:ea typeface="+mn-ea"/>
                        <a:cs typeface="Times New Roman"/>
                      </a:endParaRPr>
                    </a:p>
                    <a:p>
                      <a:pPr marL="206375" indent="-180340">
                        <a:spcAft>
                          <a:spcPts val="0"/>
                        </a:spcAft>
                        <a:tabLst>
                          <a:tab pos="295910" algn="l"/>
                        </a:tabLs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         Engineering </a:t>
                      </a:r>
                      <a:endParaRPr lang="en-US" altLang="zh-TW" sz="900" kern="100" dirty="0"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  <a:p>
                      <a:pPr marL="206375" marR="0" lvl="0" indent="-18034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95910" algn="l"/>
                        </a:tabLst>
                        <a:defRPr/>
                      </a:pPr>
                      <a:r>
                        <a:rPr lang="en-US" altLang="zh-TW" sz="900" kern="100" baseline="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 </a:t>
                      </a: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</a:t>
                      </a:r>
                      <a:r>
                        <a:rPr lang="en-US" altLang="zh-TW" sz="900" kern="100" baseline="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</a:t>
                      </a:r>
                      <a:r>
                        <a:rPr lang="en-US" altLang="zh-TW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Prototyping </a:t>
                      </a: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Point-of-Care   </a:t>
                      </a:r>
                    </a:p>
                    <a:p>
                      <a:pPr marL="206375" marR="0" lvl="0" indent="-18034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95910" algn="l"/>
                        </a:tabLst>
                        <a:defRPr/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         Diagnostics</a:t>
                      </a: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</a:txBody>
                  <a:tcPr marL="52852" marR="52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marL="182563" lvl="0" indent="-182563">
                        <a:spcAft>
                          <a:spcPts val="0"/>
                        </a:spcAft>
                        <a:buFont typeface="Wingdings"/>
                        <a:buChar char=""/>
                        <a:tabLst>
                          <a:tab pos="231775" algn="l"/>
                        </a:tabLs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Analytical and Sensing  </a:t>
                      </a: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  <a:p>
                      <a:pPr marL="266700" indent="0"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Technologies in Biomedical Sciences </a:t>
                      </a: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  <a:p>
                      <a:pPr marL="182563" lvl="0" indent="-182563">
                        <a:spcAft>
                          <a:spcPts val="0"/>
                        </a:spcAft>
                        <a:buFont typeface="Wingdings"/>
                        <a:buChar char=""/>
                        <a:tabLst>
                          <a:tab pos="231775" algn="l"/>
                        </a:tabLs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Advanced Techniques in  </a:t>
                      </a: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  <a:p>
                      <a:pPr marL="457200" indent="-190500"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Biology and Medicine</a:t>
                      </a: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  <a:p>
                      <a:pPr marL="182563" lvl="0" indent="-182563">
                        <a:spcAft>
                          <a:spcPts val="0"/>
                        </a:spcAft>
                        <a:buFont typeface="Wingdings"/>
                        <a:buChar char=""/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Regenerative Medicine and  </a:t>
                      </a: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  <a:p>
                      <a:pPr marL="231775" indent="0"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  Tissue Engineering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◆</a:t>
                      </a:r>
                      <a:r>
                        <a:rPr lang="zh-TW" altLang="en-US" sz="8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en-US" altLang="zh-TW" sz="9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Polymeric </a:t>
                      </a:r>
                      <a:r>
                        <a:rPr lang="en-US" altLang="zh-TW" sz="9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materials for biomedical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9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</a:t>
                      </a:r>
                      <a:r>
                        <a:rPr lang="en-US" altLang="zh-TW" sz="9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applications</a:t>
                      </a:r>
                      <a:endParaRPr lang="en-US" altLang="zh-TW" sz="900" kern="100" dirty="0"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 Artificial Organs and Tissue </a:t>
                      </a: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       Engineering </a:t>
                      </a: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  Advanced Analytical </a:t>
                      </a: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       Technologies </a:t>
                      </a: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 Bioengineering in Cell Research </a:t>
                      </a: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None/>
                        <a:tabLst>
                          <a:tab pos="231775" algn="l"/>
                        </a:tabLst>
                      </a:pPr>
                      <a:r>
                        <a:rPr lang="en-US" sz="900" kern="1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 Magnetic Biomaterial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None/>
                        <a:tabLst>
                          <a:tab pos="231775" algn="l"/>
                        </a:tabLst>
                      </a:pPr>
                      <a:r>
                        <a:rPr lang="zh-TW" altLang="en-US" sz="900" b="0" kern="12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900" b="0" kern="12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Synthetic Biology for Regenerative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None/>
                        <a:tabLst>
                          <a:tab pos="231775" algn="l"/>
                        </a:tabLst>
                      </a:pPr>
                      <a:r>
                        <a:rPr lang="zh-TW" altLang="en-US" sz="900" b="0" kern="12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        </a:t>
                      </a:r>
                      <a:r>
                        <a:rPr lang="en-US" sz="900" b="0" kern="12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Medicine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None/>
                        <a:tabLst>
                          <a:tab pos="231775" algn="l"/>
                        </a:tabLst>
                      </a:pPr>
                      <a:r>
                        <a:rPr lang="en-US" altLang="zh-TW" sz="900" b="0" kern="12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 </a:t>
                      </a:r>
                      <a:r>
                        <a:rPr lang="en-US" sz="900" kern="120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Special topics in cell therapy</a:t>
                      </a:r>
                      <a:endParaRPr lang="en-US" altLang="zh-TW" sz="900" b="0" kern="1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52852" marR="52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182563" lvl="0" indent="-182563">
                        <a:spcAft>
                          <a:spcPts val="0"/>
                        </a:spcAft>
                        <a:buFont typeface="Wingdings"/>
                        <a:buChar char=""/>
                      </a:pPr>
                      <a:r>
                        <a:rPr lang="en-US" sz="900" kern="100" dirty="0" err="1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Nanomaterial</a:t>
                      </a: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Chemistry</a:t>
                      </a: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  <a:p>
                      <a:pPr marL="182563" lvl="0" indent="-182563">
                        <a:spcAft>
                          <a:spcPts val="0"/>
                        </a:spcAft>
                        <a:buFont typeface="Wingdings"/>
                        <a:buChar char=""/>
                        <a:tabLst>
                          <a:tab pos="167005" algn="l"/>
                        </a:tabLs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Cancer Biology and Therapy</a:t>
                      </a: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  <a:p>
                      <a:pPr marL="182563" lvl="0" indent="-182563">
                        <a:spcAft>
                          <a:spcPts val="0"/>
                        </a:spcAft>
                        <a:buFont typeface="Wingdings"/>
                        <a:buChar char=""/>
                        <a:tabLst>
                          <a:tab pos="167005" algn="l"/>
                        </a:tabLst>
                      </a:pPr>
                      <a:r>
                        <a:rPr lang="en-US" sz="900" kern="100" dirty="0" err="1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Nano</a:t>
                      </a: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-/Bio-materials</a:t>
                      </a: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  <a:p>
                      <a:pPr marL="182563" lvl="0" indent="-182563">
                        <a:spcAft>
                          <a:spcPts val="0"/>
                        </a:spcAft>
                        <a:buFont typeface="Wingdings"/>
                        <a:buChar char=""/>
                        <a:tabLst>
                          <a:tab pos="167005" algn="l"/>
                        </a:tabLs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Applied Cellular Bioengineering</a:t>
                      </a: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  <a:p>
                      <a:pPr marL="182563" lvl="0" indent="-182563">
                        <a:spcAft>
                          <a:spcPts val="0"/>
                        </a:spcAft>
                        <a:buFont typeface="Wingdings"/>
                        <a:buChar char=""/>
                        <a:tabLst>
                          <a:tab pos="167005" algn="l"/>
                        </a:tabLs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Metal-based biomedicine and biomaterials  </a:t>
                      </a: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Char char=""/>
                        <a:tabLst>
                          <a:tab pos="167005" algn="l"/>
                        </a:tabLst>
                        <a:defRPr/>
                      </a:pPr>
                      <a:r>
                        <a:rPr lang="en-US" altLang="zh-TW" sz="900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Precision biomedical sensing and translational medicine applications</a:t>
                      </a:r>
                      <a:endParaRPr lang="en-US" altLang="zh-TW" sz="900" dirty="0">
                        <a:solidFill>
                          <a:srgbClr val="003366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"/>
                        <a:tabLst>
                          <a:tab pos="167005" algn="l"/>
                        </a:tabLst>
                      </a:pP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 Cancer Nanotechnology</a:t>
                      </a:r>
                      <a:r>
                        <a:rPr lang="en-US" sz="900" b="1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</a:t>
                      </a: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 Advanced Drug Delivery and </a:t>
                      </a: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     Drug Targeting</a:t>
                      </a:r>
                      <a:endParaRPr lang="zh-TW" sz="900" kern="100" dirty="0"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00" dirty="0"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 Biomechanics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altLang="en-US" sz="900" kern="100" dirty="0">
                          <a:solidFill>
                            <a:schemeClr val="tx2"/>
                          </a:solidFill>
                          <a:latin typeface="Cambria" panose="02040503050406030204" pitchFamily="18" charset="0"/>
                          <a:ea typeface="標楷體"/>
                          <a:cs typeface="Times New Roman"/>
                        </a:rPr>
                        <a:t>       </a:t>
                      </a:r>
                      <a:r>
                        <a:rPr lang="en-US" sz="900" kern="1200" dirty="0">
                          <a:solidFill>
                            <a:schemeClr val="tx2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Introduction of Frontier  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kern="1200" dirty="0">
                          <a:solidFill>
                            <a:schemeClr val="tx2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  Biomedical Technology</a:t>
                      </a:r>
                      <a:endParaRPr lang="zh-TW" sz="900" kern="100" dirty="0">
                        <a:solidFill>
                          <a:schemeClr val="tx2"/>
                        </a:solidFill>
                        <a:latin typeface="Cambria" panose="02040503050406030204" pitchFamily="18" charset="0"/>
                        <a:ea typeface="新細明體"/>
                        <a:cs typeface="Times New Roman"/>
                      </a:endParaRPr>
                    </a:p>
                  </a:txBody>
                  <a:tcPr marL="52852" marR="5285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醫療-3">
  <a:themeElements>
    <a:clrScheme name="">
      <a:dk1>
        <a:srgbClr val="003366"/>
      </a:dk1>
      <a:lt1>
        <a:srgbClr val="FFFFFF"/>
      </a:lt1>
      <a:dk2>
        <a:srgbClr val="003366"/>
      </a:dk2>
      <a:lt2>
        <a:srgbClr val="000000"/>
      </a:lt2>
      <a:accent1>
        <a:srgbClr val="CCCC99"/>
      </a:accent1>
      <a:accent2>
        <a:srgbClr val="0A97B8"/>
      </a:accent2>
      <a:accent3>
        <a:srgbClr val="FFFFFF"/>
      </a:accent3>
      <a:accent4>
        <a:srgbClr val="002A56"/>
      </a:accent4>
      <a:accent5>
        <a:srgbClr val="E2E2CA"/>
      </a:accent5>
      <a:accent6>
        <a:srgbClr val="0888A6"/>
      </a:accent6>
      <a:hlink>
        <a:srgbClr val="F96969"/>
      </a:hlink>
      <a:folHlink>
        <a:srgbClr val="1EA065"/>
      </a:folHlink>
    </a:clrScheme>
    <a:fontScheme name="醫療-3">
      <a:majorFont>
        <a:latin typeface="Verdana"/>
        <a:ea typeface="華康儷粗黑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醫療-3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醫療-3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醫療-3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醫療-3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醫療-3</Template>
  <TotalTime>8223</TotalTime>
  <Words>219</Words>
  <Application>Microsoft Office PowerPoint</Application>
  <PresentationFormat>35mm 幻燈片</PresentationFormat>
  <Paragraphs>62</Paragraphs>
  <Slides>2</Slides>
  <Notes>1</Notes>
  <HiddenSlides>0</HiddenSlides>
  <MMClips>0</MMClips>
  <ScaleCrop>false</ScaleCrop>
  <HeadingPairs>
    <vt:vector size="8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13" baseType="lpstr">
      <vt:lpstr>華康儷粗黑</vt:lpstr>
      <vt:lpstr>新細明體</vt:lpstr>
      <vt:lpstr>標楷體</vt:lpstr>
      <vt:lpstr>Arial</vt:lpstr>
      <vt:lpstr>Calibri</vt:lpstr>
      <vt:lpstr>Cambria</vt:lpstr>
      <vt:lpstr>Times New Roman</vt:lpstr>
      <vt:lpstr>Verdana</vt:lpstr>
      <vt:lpstr>Wingdings</vt:lpstr>
      <vt:lpstr>醫療-3</vt:lpstr>
      <vt:lpstr>Microsoft Word 文件</vt:lpstr>
      <vt:lpstr>PowerPoint 簡報</vt:lpstr>
      <vt:lpstr>PowerPoint 簡報</vt:lpstr>
    </vt:vector>
  </TitlesOfParts>
  <Company>1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1</dc:creator>
  <cp:lastModifiedBy>User</cp:lastModifiedBy>
  <cp:revision>423</cp:revision>
  <dcterms:created xsi:type="dcterms:W3CDTF">2005-03-20T09:33:34Z</dcterms:created>
  <dcterms:modified xsi:type="dcterms:W3CDTF">2025-12-11T06:46:05Z</dcterms:modified>
</cp:coreProperties>
</file>